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6" r:id="rId19"/>
    <p:sldId id="275" r:id="rId20"/>
    <p:sldId id="258" r:id="rId21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21" autoAdjust="0"/>
  </p:normalViewPr>
  <p:slideViewPr>
    <p:cSldViewPr>
      <p:cViewPr>
        <p:scale>
          <a:sx n="100" d="100"/>
          <a:sy n="100" d="100"/>
        </p:scale>
        <p:origin x="-1692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Knjiga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Knjiga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Knjig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7B-4659-BBA0-4F988DA1F427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7B-4659-BBA0-4F988DA1F427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7B-4659-BBA0-4F988DA1F427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7B-4659-BBA0-4F988DA1F427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57B-4659-BBA0-4F988DA1F427}"/>
              </c:ext>
            </c:extLst>
          </c:dPt>
          <c:dLbls>
            <c:dLbl>
              <c:idx val="0"/>
              <c:layout>
                <c:manualLayout>
                  <c:x val="0.1096170954019865"/>
                  <c:y val="-1.3877787807814469E-17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47001664461444"/>
                      <c:h val="0.18001170159837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57B-4659-BBA0-4F988DA1F42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2"/>
              <c:layout>
                <c:manualLayout>
                  <c:x val="-3.7369464341586354E-2"/>
                  <c:y val="-4.2175265550204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57B-4659-BBA0-4F988DA1F42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outEnd"/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List2!$C$11:$C$15</c:f>
              <c:strCache>
                <c:ptCount val="5"/>
                <c:pt idx="0">
                  <c:v>Nema završenu školu</c:v>
                </c:pt>
                <c:pt idx="1">
                  <c:v>Osnovna škola</c:v>
                </c:pt>
                <c:pt idx="2">
                  <c:v>Srednja škola</c:v>
                </c:pt>
                <c:pt idx="3">
                  <c:v>Visoko obrazovanje</c:v>
                </c:pt>
                <c:pt idx="4">
                  <c:v>Nepoznato</c:v>
                </c:pt>
              </c:strCache>
            </c:strRef>
          </c:cat>
          <c:val>
            <c:numRef>
              <c:f>List2!$D$11:$D$15</c:f>
              <c:numCache>
                <c:formatCode>General</c:formatCode>
                <c:ptCount val="5"/>
                <c:pt idx="0">
                  <c:v>345959</c:v>
                </c:pt>
                <c:pt idx="1">
                  <c:v>773489</c:v>
                </c:pt>
                <c:pt idx="2">
                  <c:v>1911815</c:v>
                </c:pt>
                <c:pt idx="3">
                  <c:v>595000</c:v>
                </c:pt>
                <c:pt idx="4">
                  <c:v>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57B-4659-BBA0-4F988DA1F427}"/>
            </c:ext>
          </c:extLst>
        </c:ser>
        <c:dLbls>
          <c:showVal val="1"/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4F-4E63-8755-5B8D13022A4F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4F-4E63-8755-5B8D13022A4F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4F-4E63-8755-5B8D13022A4F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4F-4E63-8755-5B8D13022A4F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4F-4E63-8755-5B8D13022A4F}"/>
              </c:ext>
            </c:extLst>
          </c:dPt>
          <c:dLbls>
            <c:dLbl>
              <c:idx val="0"/>
              <c:layout>
                <c:manualLayout>
                  <c:x val="0.1391968465139197"/>
                  <c:y val="3.99087799315849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322000492732196"/>
                      <c:h val="0.215184490194141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4F-4E63-8755-5B8D13022A4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2"/>
              <c:layout>
                <c:manualLayout>
                  <c:x val="-6.8982508006898313E-2"/>
                  <c:y val="-3.80083618396061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592756836659273"/>
                      <c:h val="0.126985936906119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4F-4E63-8755-5B8D13022A4F}"/>
                </c:ext>
              </c:extLst>
            </c:dLbl>
            <c:dLbl>
              <c:idx val="3"/>
              <c:layout>
                <c:manualLayout>
                  <c:x val="-7.6373491007637392E-2"/>
                  <c:y val="3.0406689471683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990391722099036"/>
                      <c:h val="0.15057027506681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D4F-4E63-8755-5B8D13022A4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List2!$C$11:$C$15</c:f>
              <c:strCache>
                <c:ptCount val="5"/>
                <c:pt idx="0">
                  <c:v>Nema završenu školu</c:v>
                </c:pt>
                <c:pt idx="1">
                  <c:v>Osnovna škola</c:v>
                </c:pt>
                <c:pt idx="2">
                  <c:v>Srednja škola</c:v>
                </c:pt>
                <c:pt idx="3">
                  <c:v>Visoko obrazovanje</c:v>
                </c:pt>
                <c:pt idx="4">
                  <c:v>Nepoznato</c:v>
                </c:pt>
              </c:strCache>
            </c:strRef>
          </c:cat>
          <c:val>
            <c:numRef>
              <c:f>List2!$D$11:$D$15</c:f>
              <c:numCache>
                <c:formatCode>General</c:formatCode>
                <c:ptCount val="5"/>
                <c:pt idx="0">
                  <c:v>345959</c:v>
                </c:pt>
                <c:pt idx="1">
                  <c:v>773489</c:v>
                </c:pt>
                <c:pt idx="2">
                  <c:v>1911815</c:v>
                </c:pt>
                <c:pt idx="3">
                  <c:v>595000</c:v>
                </c:pt>
                <c:pt idx="4">
                  <c:v>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D4F-4E63-8755-5B8D13022A4F}"/>
            </c:ext>
          </c:extLst>
        </c:ser>
        <c:dLbls>
          <c:showCatName val="1"/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89-46A4-9553-4798CC329111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89-46A4-9553-4798CC329111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89-46A4-9553-4798CC329111}"/>
              </c:ext>
            </c:extLst>
          </c:dPt>
          <c:cat>
            <c:strRef>
              <c:f>List2!$C$20:$C$22</c:f>
              <c:strCache>
                <c:ptCount val="3"/>
                <c:pt idx="0">
                  <c:v>Pasivno stanovništvo</c:v>
                </c:pt>
                <c:pt idx="1">
                  <c:v>Aktivno zaposleno</c:v>
                </c:pt>
                <c:pt idx="2">
                  <c:v>Aktivno nezaposleno</c:v>
                </c:pt>
              </c:strCache>
            </c:strRef>
          </c:cat>
          <c:val>
            <c:numRef>
              <c:f>List2!$D$20:$D$22</c:f>
              <c:numCache>
                <c:formatCode>General</c:formatCode>
                <c:ptCount val="3"/>
                <c:pt idx="0">
                  <c:v>48</c:v>
                </c:pt>
                <c:pt idx="1">
                  <c:v>46.8</c:v>
                </c:pt>
                <c:pt idx="2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489-46A4-9553-4798CC329111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55630-40B1-4D73-B3D7-2F82151B69DB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62787-38E3-43AF-BE91-DA6128FF70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6232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*živorođeni</a:t>
            </a:r>
          </a:p>
          <a:p>
            <a:r>
              <a:rPr lang="hr-HR" dirty="0" smtClean="0"/>
              <a:t>https://www.dzs.hr/Hrv_Eng/publication/2018/07-01-01_01_2018.htm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2787-38E3-43AF-BE91-DA6128FF7058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5466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https://www.enciklopedija.hr/natuknica.aspx?id=1238</a:t>
            </a:r>
          </a:p>
          <a:p>
            <a:r>
              <a:rPr lang="hr-HR" dirty="0" smtClean="0"/>
              <a:t>https://www.poslovni.hr/hrvatska/radno-aktivno-stanovnistvo-u-hrvatskoj-palo-na-rekordno-niske-razine-358669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2787-38E3-43AF-BE91-DA6128FF7058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1935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https://www.efzg.unizg.hr/UserDocsImages/MGR/ssmolic/ESTARENJA/ekonomika_starenja_web.pdf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2787-38E3-43AF-BE91-DA6128FF7058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6182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https://www.grad-krk.hr/krk-je-sve-pozeljnije-mjesto-za-zivot-neki-ga-nazivaju-i-otocnim-tigrom-s-kvarnera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2787-38E3-43AF-BE91-DA6128FF7058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8189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https://www.youtube.com/watch?v=AzHjAChucxk&amp;t=4s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poslije 12 demografski pad u HR, dokumentarni film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2787-38E3-43AF-BE91-DA6128FF7058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7243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https://www.vecernji.hr/vijesti/moze-i-gore-do-2030-slavonija-ce-izgubiti-jos-sto-tisuca-stanovnika-1221345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2787-38E3-43AF-BE91-DA6128FF7058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3182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https://hrcak.srce.hr/105890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2787-38E3-43AF-BE91-DA6128FF7058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50985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2787-38E3-43AF-BE91-DA6128FF7058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9128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https://www.dzs.hr/Hrv_Eng/publication/2018/07-01-03_01_2018.htm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2787-38E3-43AF-BE91-DA6128FF7058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52136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2787-38E3-43AF-BE91-DA6128FF7058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5346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https://narodne-novine.nn.hr/clanci/sluzbeni/2006_12_132_2957.html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2787-38E3-43AF-BE91-DA6128FF7058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11774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2787-38E3-43AF-BE91-DA6128FF7058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134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opulationpyramid.net/croatia/207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meters.info/world-population/croatia-popul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Depopulacija stanovništva Hrvatske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Stanovništvo i gospodarstvo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Kako će se mijenjati dobno-spolna piramida Hrvatske?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2098576" cy="3030985"/>
          </a:xfrm>
        </p:spPr>
        <p:txBody>
          <a:bodyPr>
            <a:normAutofit/>
          </a:bodyPr>
          <a:lstStyle/>
          <a:p>
            <a:r>
              <a:rPr lang="hr-HR" sz="2400" i="1" dirty="0"/>
              <a:t>Istražite na </a:t>
            </a:r>
            <a:r>
              <a:rPr lang="hr-HR" sz="2400" i="1" dirty="0">
                <a:hlinkClick r:id="rId2"/>
              </a:rPr>
              <a:t>https://www.populationpyramid.net/croatia/2070</a:t>
            </a:r>
            <a:r>
              <a:rPr lang="hr-HR" sz="2400" i="1" dirty="0" smtClean="0">
                <a:hlinkClick r:id="rId2"/>
              </a:rPr>
              <a:t>/</a:t>
            </a:r>
            <a:r>
              <a:rPr lang="hr-HR" sz="2400" i="1" dirty="0" smtClean="0"/>
              <a:t> </a:t>
            </a:r>
            <a:endParaRPr lang="hr-HR" sz="24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455905"/>
            <a:ext cx="5957479" cy="32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3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95475" y="1351611"/>
            <a:ext cx="3148525" cy="3771130"/>
          </a:xfrm>
        </p:spPr>
        <p:txBody>
          <a:bodyPr>
            <a:normAutofit fontScale="85000" lnSpcReduction="10000"/>
          </a:bodyPr>
          <a:lstStyle/>
          <a:p>
            <a:r>
              <a:rPr lang="hr-HR" i="1" dirty="0" smtClean="0"/>
              <a:t>Kako se starenje stanovništva odražava na spolnu strukturu?</a:t>
            </a:r>
          </a:p>
          <a:p>
            <a:r>
              <a:rPr lang="hr-HR" i="1" dirty="0" smtClean="0"/>
              <a:t>U kojim dobnim skupinama ima više žena, a u kojima više muškaraca?</a:t>
            </a:r>
            <a:endParaRPr lang="hr-HR" i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30" y="862478"/>
            <a:ext cx="5677081" cy="4032448"/>
          </a:xfrm>
          <a:prstGeom prst="rect">
            <a:avLst/>
          </a:prstGeom>
        </p:spPr>
      </p:pic>
      <p:pic>
        <p:nvPicPr>
          <p:cNvPr id="6" name="Slika 5" descr="Grandmother Woman Grandma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92080" y="1059582"/>
            <a:ext cx="751808" cy="936104"/>
          </a:xfrm>
          <a:prstGeom prst="rect">
            <a:avLst/>
          </a:prstGeom>
        </p:spPr>
      </p:pic>
      <p:pic>
        <p:nvPicPr>
          <p:cNvPr id="7" name="Slika 6" descr="Grandfather Bald Head Patch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529461" y="771549"/>
            <a:ext cx="762619" cy="907205"/>
          </a:xfrm>
          <a:prstGeom prst="rect">
            <a:avLst/>
          </a:prstGeom>
        </p:spPr>
      </p:pic>
      <p:pic>
        <p:nvPicPr>
          <p:cNvPr id="8" name="Slika 7" descr="Baby Boy Sitting Vector Clipart image - Free stock photo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498" y="3946815"/>
            <a:ext cx="600945" cy="828415"/>
          </a:xfrm>
          <a:prstGeom prst="rect">
            <a:avLst/>
          </a:prstGeom>
        </p:spPr>
      </p:pic>
      <p:pic>
        <p:nvPicPr>
          <p:cNvPr id="9" name="Slika 8" descr="Clipart - Baby girl sitt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87" y="3769450"/>
            <a:ext cx="560711" cy="7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8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3600" dirty="0" smtClean="0"/>
              <a:t>Utjecaj na obrazovnu strukturu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484784"/>
            <a:ext cx="4392488" cy="3463230"/>
          </a:xfrm>
        </p:spPr>
        <p:txBody>
          <a:bodyPr>
            <a:noAutofit/>
          </a:bodyPr>
          <a:lstStyle/>
          <a:p>
            <a:r>
              <a:rPr lang="hr-HR" sz="2400" i="1" dirty="0" smtClean="0"/>
              <a:t>Kako se kreće broj učenika u vašoj školi?</a:t>
            </a:r>
          </a:p>
          <a:p>
            <a:r>
              <a:rPr lang="hr-HR" sz="2400" dirty="0" smtClean="0"/>
              <a:t>Depopulacija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r-HR" sz="2400" dirty="0" smtClean="0">
                <a:sym typeface="Wingdings" panose="05000000000000000000" pitchFamily="2" charset="2"/>
              </a:rPr>
              <a:t>stalno smanjenje broja djece u školama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r-HR" sz="2400" dirty="0" smtClean="0">
                <a:sym typeface="Wingdings" panose="05000000000000000000" pitchFamily="2" charset="2"/>
              </a:rPr>
              <a:t>Iseljavanje školovanih i mladih, radno sposobnih ljudi  utjecaj na gospodarsku strukturu</a:t>
            </a:r>
            <a:endParaRPr lang="hr-HR" sz="2400" dirty="0"/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5398228"/>
              </p:ext>
            </p:extLst>
          </p:nvPr>
        </p:nvGraphicFramePr>
        <p:xfrm>
          <a:off x="4211960" y="1484784"/>
          <a:ext cx="5097745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4329151"/>
              </p:ext>
            </p:extLst>
          </p:nvPr>
        </p:nvGraphicFramePr>
        <p:xfrm>
          <a:off x="4183367" y="1484784"/>
          <a:ext cx="5154930" cy="334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0848" y="1995686"/>
            <a:ext cx="3747264" cy="22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4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  <p:bldGraphic spid="6" grpId="1">
        <p:bldAsOne/>
      </p:bldGraphic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052092"/>
            <a:ext cx="2880320" cy="3895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i="1" dirty="0" smtClean="0"/>
              <a:t>Zašto se odlazak visokoobrazovanih naziva i „odljev mozgova”?</a:t>
            </a:r>
          </a:p>
          <a:p>
            <a:endParaRPr lang="hr-HR" sz="28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052092"/>
            <a:ext cx="5767666" cy="36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40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Utjecaj na gospodarsku strukturu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8"/>
            <a:ext cx="4762872" cy="3312368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 smtClean="0"/>
              <a:t>Aktivno stanovništvo</a:t>
            </a:r>
            <a:r>
              <a:rPr lang="hr-HR" dirty="0" smtClean="0"/>
              <a:t>: </a:t>
            </a:r>
            <a:r>
              <a:rPr lang="hr-HR" dirty="0"/>
              <a:t>djelatno stanovništvo – ono </a:t>
            </a:r>
            <a:r>
              <a:rPr lang="pl-PL" dirty="0"/>
              <a:t>koje je zaposleno, ali i ono koje nije zaposleno, no traži posao ili je na raspolaganju za posao </a:t>
            </a:r>
            <a:endParaRPr lang="pl-PL" dirty="0" smtClean="0"/>
          </a:p>
          <a:p>
            <a:r>
              <a:rPr lang="hr-HR" b="1" dirty="0"/>
              <a:t>Pasivno </a:t>
            </a:r>
            <a:r>
              <a:rPr lang="hr-HR" b="1" dirty="0" smtClean="0"/>
              <a:t>stanovništvo</a:t>
            </a:r>
            <a:r>
              <a:rPr lang="hr-HR" dirty="0" smtClean="0"/>
              <a:t>: uzdržavano </a:t>
            </a:r>
            <a:r>
              <a:rPr lang="hr-HR" dirty="0"/>
              <a:t>i umirovljeno stanovništvo </a:t>
            </a:r>
          </a:p>
        </p:txBody>
      </p:sp>
      <p:graphicFrame>
        <p:nvGraphicFramePr>
          <p:cNvPr id="4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7756955"/>
              </p:ext>
            </p:extLst>
          </p:nvPr>
        </p:nvGraphicFramePr>
        <p:xfrm>
          <a:off x="5220072" y="1471558"/>
          <a:ext cx="3754760" cy="339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895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r="9710"/>
          <a:stretch/>
        </p:blipFill>
        <p:spPr>
          <a:xfrm>
            <a:off x="107504" y="987574"/>
            <a:ext cx="5544616" cy="3810185"/>
          </a:xfrm>
          <a:prstGeom prst="rect">
            <a:avLst/>
          </a:prstGeom>
        </p:spPr>
      </p:pic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5652120" y="987574"/>
            <a:ext cx="3480048" cy="3895921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 smtClean="0"/>
              <a:t>Zbog </a:t>
            </a:r>
            <a:r>
              <a:rPr lang="hr-HR" b="1" dirty="0"/>
              <a:t>starenja stanovništva Hrvatske, sve manje radnog stanovništva morat će osiguravati mirovine za veliki dio starog stanovništva. </a:t>
            </a:r>
            <a:endParaRPr lang="hr-HR" b="1" dirty="0" smtClean="0"/>
          </a:p>
          <a:p>
            <a:r>
              <a:rPr lang="hr-HR" i="1" dirty="0" smtClean="0"/>
              <a:t>Zašto </a:t>
            </a:r>
            <a:r>
              <a:rPr lang="hr-HR" i="1" dirty="0"/>
              <a:t>starenje stanovništva uzrokuje veće troškove zdravstvenog sustava? </a:t>
            </a:r>
            <a:endParaRPr lang="hr-HR" i="1" dirty="0" smtClean="0"/>
          </a:p>
          <a:p>
            <a:pPr marL="0" indent="0">
              <a:buNone/>
            </a:pP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xmlns="" val="223789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Populacijska politika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uključiti mjere koje zadržavaju ljude i omogućuju im zapošljavanje u zemlji, te potiču povratak iseljenika u Hrvatsku. </a:t>
            </a:r>
            <a:endParaRPr lang="hr-HR" b="1" dirty="0" smtClean="0"/>
          </a:p>
          <a:p>
            <a:pPr marL="0" indent="0">
              <a:buNone/>
            </a:pPr>
            <a:r>
              <a:rPr lang="hr-HR" b="1" dirty="0" smtClean="0">
                <a:sym typeface="Wingdings" panose="05000000000000000000" pitchFamily="2" charset="2"/>
              </a:rPr>
              <a:t> </a:t>
            </a:r>
            <a:r>
              <a:rPr lang="hr-HR" dirty="0" smtClean="0">
                <a:sym typeface="Wingdings" panose="05000000000000000000" pitchFamily="2" charset="2"/>
              </a:rPr>
              <a:t>Smanjenje</a:t>
            </a:r>
            <a:r>
              <a:rPr lang="hr-HR" b="1" dirty="0" smtClean="0">
                <a:sym typeface="Wingdings" panose="05000000000000000000" pitchFamily="2" charset="2"/>
              </a:rPr>
              <a:t> </a:t>
            </a:r>
            <a:r>
              <a:rPr lang="hr-HR" dirty="0" smtClean="0"/>
              <a:t>depopulacije</a:t>
            </a:r>
            <a:r>
              <a:rPr lang="hr-HR" dirty="0"/>
              <a:t>, a uz to bi mnogi stručnjaci donijeli znanja i iskustva stečena radom u inozemstvu. </a:t>
            </a:r>
          </a:p>
        </p:txBody>
      </p:sp>
    </p:spTree>
    <p:extLst>
      <p:ext uri="{BB962C8B-B14F-4D97-AF65-F5344CB8AC3E}">
        <p14:creationId xmlns:p14="http://schemas.microsoft.com/office/powerpoint/2010/main" xmlns="" val="203118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236754"/>
            <a:ext cx="8568952" cy="906745"/>
          </a:xfrm>
        </p:spPr>
        <p:txBody>
          <a:bodyPr>
            <a:noAutofit/>
          </a:bodyPr>
          <a:lstStyle/>
          <a:p>
            <a:pPr algn="l"/>
            <a:r>
              <a:rPr lang="hr-HR" sz="2500" i="1" dirty="0" smtClean="0"/>
              <a:t>Zašto </a:t>
            </a:r>
            <a:r>
              <a:rPr lang="hr-HR" sz="2500" i="1" dirty="0"/>
              <a:t>je potrebno </a:t>
            </a:r>
            <a:r>
              <a:rPr lang="hr-HR" sz="2500" i="1" dirty="0" smtClean="0"/>
              <a:t>pomoći življenje </a:t>
            </a:r>
            <a:r>
              <a:rPr lang="hr-HR" sz="2500" i="1" dirty="0"/>
              <a:t>na nekim udaljenijim i </a:t>
            </a:r>
            <a:r>
              <a:rPr lang="hr-HR" sz="2500" i="1" dirty="0" smtClean="0"/>
              <a:t>rijetko naseljenim otocima?</a:t>
            </a:r>
            <a:endParaRPr lang="hr-HR" sz="2500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131589"/>
            <a:ext cx="2232248" cy="3024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500" i="1" dirty="0" smtClean="0"/>
              <a:t>Otoci Krk, Pag i Vir nakon izgradnje mosta bilježe porast broja stanovnika. Zašto?</a:t>
            </a:r>
            <a:endParaRPr lang="hr-HR" sz="25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1208" y="990087"/>
            <a:ext cx="6484470" cy="32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2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4618856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2458616" cy="3384377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Koje procese možete prepoznati u dobno-spolnoj strukturi stanovništva 1953. i 2011. godine?</a:t>
            </a:r>
          </a:p>
          <a:p>
            <a:r>
              <a:rPr lang="hr-HR" dirty="0" smtClean="0"/>
              <a:t>Kakva je dobna struktura 1953., a kakva 2011. godine?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49898" b="54380"/>
          <a:stretch/>
        </p:blipFill>
        <p:spPr>
          <a:xfrm>
            <a:off x="3131840" y="1353272"/>
            <a:ext cx="3081622" cy="33663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/>
          <a:srcRect t="46031" r="49222" b="7937"/>
          <a:stretch/>
        </p:blipFill>
        <p:spPr>
          <a:xfrm>
            <a:off x="5956667" y="1269303"/>
            <a:ext cx="3187333" cy="34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3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563637"/>
            <a:ext cx="4032448" cy="3579863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U čemu se ogleda nepovoljnost dobne strukture stanovništva Hrvatske?</a:t>
            </a:r>
          </a:p>
          <a:p>
            <a:r>
              <a:rPr lang="hr-HR" dirty="0" smtClean="0"/>
              <a:t>U kojoj popisnoj godini je Hrvatska imala najpovoljniju dobnu strukturu? Zašto?</a:t>
            </a:r>
          </a:p>
          <a:p>
            <a:r>
              <a:rPr lang="hr-HR" dirty="0" smtClean="0"/>
              <a:t>Navedite gospodarske probleme koji proizlaze iz nepovoljne dobne strukture.</a:t>
            </a:r>
          </a:p>
          <a:p>
            <a:r>
              <a:rPr lang="hr-HR" dirty="0" smtClean="0"/>
              <a:t>Kakvu bi politiku država trebala provoditi kako bi posljedice ove strukture bile što manje?</a:t>
            </a:r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244521"/>
            <a:ext cx="4856227" cy="348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00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771549"/>
            <a:ext cx="4032448" cy="870665"/>
          </a:xfrm>
        </p:spPr>
        <p:txBody>
          <a:bodyPr>
            <a:noAutofit/>
          </a:bodyPr>
          <a:lstStyle/>
          <a:p>
            <a:pPr algn="l"/>
            <a:r>
              <a:rPr lang="hr-HR" sz="2600" dirty="0" smtClean="0"/>
              <a:t>Kretanje stanovništva 2017.</a:t>
            </a:r>
            <a:endParaRPr lang="hr-HR" sz="2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8"/>
            <a:ext cx="3754760" cy="3240360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 smtClean="0"/>
              <a:t>Broj rođenih: 36556*</a:t>
            </a:r>
          </a:p>
          <a:p>
            <a:r>
              <a:rPr lang="hr-HR" sz="2400" dirty="0" smtClean="0"/>
              <a:t>Broj umrlih: 53447</a:t>
            </a:r>
          </a:p>
          <a:p>
            <a:r>
              <a:rPr lang="hr-HR" sz="2400" dirty="0" smtClean="0"/>
              <a:t>Prirodna promjena: -16891</a:t>
            </a:r>
          </a:p>
          <a:p>
            <a:endParaRPr lang="hr-HR" sz="2400" dirty="0"/>
          </a:p>
          <a:p>
            <a:r>
              <a:rPr lang="hr-HR" sz="2400" dirty="0" smtClean="0"/>
              <a:t>Broj doseljenih: 15550</a:t>
            </a:r>
          </a:p>
          <a:p>
            <a:r>
              <a:rPr lang="hr-HR" sz="2400" dirty="0" smtClean="0"/>
              <a:t>Broj odseljenih: 47350</a:t>
            </a:r>
          </a:p>
          <a:p>
            <a:r>
              <a:rPr lang="hr-HR" sz="2400" dirty="0" smtClean="0"/>
              <a:t>Selidbena promjena: -31800</a:t>
            </a:r>
          </a:p>
          <a:p>
            <a:endParaRPr lang="hr-HR" sz="2400" dirty="0"/>
          </a:p>
          <a:p>
            <a:r>
              <a:rPr lang="hr-HR" sz="2400" dirty="0" smtClean="0"/>
              <a:t>Ukupna promjena: -48691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l="221" t="18868" r="-221" b="26416"/>
          <a:stretch/>
        </p:blipFill>
        <p:spPr>
          <a:xfrm>
            <a:off x="4381376" y="815725"/>
            <a:ext cx="4655120" cy="21160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0599" y="2715766"/>
            <a:ext cx="4665897" cy="1977296"/>
          </a:xfrm>
          <a:prstGeom prst="rect">
            <a:avLst/>
          </a:prstGeom>
        </p:spPr>
      </p:pic>
      <p:cxnSp>
        <p:nvCxnSpPr>
          <p:cNvPr id="8" name="Ravni poveznik 7"/>
          <p:cNvCxnSpPr/>
          <p:nvPr/>
        </p:nvCxnSpPr>
        <p:spPr>
          <a:xfrm flipV="1">
            <a:off x="8773766" y="3894564"/>
            <a:ext cx="0" cy="5832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V="1">
            <a:off x="4889576" y="3901802"/>
            <a:ext cx="3888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V="1">
            <a:off x="8773766" y="4371950"/>
            <a:ext cx="0" cy="11686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4889576" y="4385285"/>
            <a:ext cx="3888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998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355726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6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Ukupno smanjenje stanovništva je sve </a:t>
            </a:r>
            <a:r>
              <a:rPr lang="hr-HR" sz="3600" dirty="0" smtClean="0"/>
              <a:t>izraženije.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5637" y="1563638"/>
            <a:ext cx="3956323" cy="3579862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18. stoljeće: 350 000 </a:t>
            </a:r>
            <a:r>
              <a:rPr lang="hr-HR" dirty="0" smtClean="0">
                <a:sym typeface="Wingdings" panose="05000000000000000000" pitchFamily="2" charset="2"/>
              </a:rPr>
              <a:t> 1 600 000 stanovnika – povećanje 2,5 puta!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19. stoljeće – stanovništvo se udvostručilo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20. stoljeće – stanovništvo raste za jednu trećinu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Kraj 20. stoljeća – smanjenje broja stanovnika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484784"/>
            <a:ext cx="4748411" cy="3223653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5713968" y="3263569"/>
            <a:ext cx="180000" cy="180000"/>
          </a:xfrm>
          <a:prstGeom prst="ellipse">
            <a:avLst/>
          </a:prstGeom>
          <a:solidFill>
            <a:srgbClr val="FF0000"/>
          </a:solidFill>
          <a:ln w="0" cmpd="sng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8078519" y="1869426"/>
            <a:ext cx="180000" cy="180000"/>
          </a:xfrm>
          <a:prstGeom prst="ellipse">
            <a:avLst/>
          </a:prstGeom>
          <a:solidFill>
            <a:srgbClr val="FF0000"/>
          </a:solidFill>
          <a:ln w="0" cmpd="sng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8611930" y="2239328"/>
            <a:ext cx="180000" cy="180000"/>
          </a:xfrm>
          <a:prstGeom prst="ellipse">
            <a:avLst/>
          </a:prstGeom>
          <a:solidFill>
            <a:srgbClr val="FF0000"/>
          </a:solidFill>
          <a:ln w="0" cmpd="sng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8482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31591"/>
            <a:ext cx="8435280" cy="3463032"/>
          </a:xfrm>
        </p:spPr>
        <p:txBody>
          <a:bodyPr/>
          <a:lstStyle/>
          <a:p>
            <a:r>
              <a:rPr lang="hr-HR" dirty="0" smtClean="0"/>
              <a:t>Ulazak u Europsku uniju – znatnije iseljavanje, izraženija depopulacija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8185" y="2263753"/>
            <a:ext cx="5573309" cy="236183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148064" y="3399270"/>
            <a:ext cx="2016224" cy="972000"/>
          </a:xfrm>
          <a:prstGeom prst="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428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6388"/>
            <a:ext cx="822960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Nepovoljna dobna struktura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451373"/>
            <a:ext cx="4320480" cy="3640657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Uzroci: prirodan pad, iseljavanje pretežito zrelog stanovništva iz Hrvatske, ratovi u 20. stoljeću</a:t>
            </a:r>
          </a:p>
          <a:p>
            <a:r>
              <a:rPr lang="hr-HR" i="1" dirty="0" smtClean="0"/>
              <a:t>Koliko je prema popisu iz 2011. u Hrvatskoj živjelo mladog, a koliko zrelog i starog stanovništva?</a:t>
            </a:r>
          </a:p>
          <a:p>
            <a:r>
              <a:rPr lang="hr-HR" dirty="0" smtClean="0"/>
              <a:t>Udjel starog stanovništva &gt;12% - stanovništvo Hrvatske je izrazito staro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451373"/>
            <a:ext cx="4568195" cy="3280697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8316416" y="1484784"/>
            <a:ext cx="576064" cy="2887166"/>
          </a:xfrm>
          <a:prstGeom prst="rect">
            <a:avLst/>
          </a:prstGeom>
          <a:noFill/>
          <a:ln w="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8388424" y="1678607"/>
            <a:ext cx="432048" cy="486000"/>
          </a:xfrm>
          <a:prstGeom prst="rect">
            <a:avLst/>
          </a:prstGeom>
          <a:solidFill>
            <a:srgbClr val="FFFF00">
              <a:alpha val="62000"/>
            </a:srgb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840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07653"/>
            <a:ext cx="3970784" cy="3056167"/>
          </a:xfrm>
        </p:spPr>
        <p:txBody>
          <a:bodyPr>
            <a:normAutofit fontScale="85000" lnSpcReduction="10000"/>
          </a:bodyPr>
          <a:lstStyle/>
          <a:p>
            <a:r>
              <a:rPr lang="hr-HR" i="1" dirty="0"/>
              <a:t>U kojem je popisu </a:t>
            </a:r>
            <a:r>
              <a:rPr lang="hr-HR" i="1" dirty="0" smtClean="0"/>
              <a:t>utvrđena izrazita </a:t>
            </a:r>
            <a:r>
              <a:rPr lang="hr-HR" i="1" dirty="0"/>
              <a:t>starost </a:t>
            </a:r>
            <a:r>
              <a:rPr lang="hr-HR" i="1" dirty="0" smtClean="0"/>
              <a:t>stanovništva </a:t>
            </a:r>
            <a:r>
              <a:rPr lang="hr-HR" i="1" dirty="0"/>
              <a:t>Hrvatske? </a:t>
            </a:r>
            <a:endParaRPr lang="hr-HR" i="1" dirty="0" smtClean="0"/>
          </a:p>
          <a:p>
            <a:r>
              <a:rPr lang="hr-HR" i="1" dirty="0" smtClean="0"/>
              <a:t>U </a:t>
            </a:r>
            <a:r>
              <a:rPr lang="hr-HR" i="1" dirty="0"/>
              <a:t>kojem je popisu prvi put udjel starih nadmašio udjel mladih?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451373"/>
            <a:ext cx="4568195" cy="3280697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57200" y="706388"/>
            <a:ext cx="822960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Nepovoljna dobna struktura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7740352" y="1484784"/>
            <a:ext cx="576064" cy="2887166"/>
          </a:xfrm>
          <a:prstGeom prst="rect">
            <a:avLst/>
          </a:prstGeom>
          <a:noFill/>
          <a:ln w="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15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748" y="822558"/>
            <a:ext cx="3600400" cy="4294222"/>
          </a:xfrm>
        </p:spPr>
        <p:txBody>
          <a:bodyPr>
            <a:noAutofit/>
          </a:bodyPr>
          <a:lstStyle/>
          <a:p>
            <a:r>
              <a:rPr lang="hr-HR" sz="2200" i="1" dirty="0" smtClean="0"/>
              <a:t>Koje županije imaju najpovoljniju, a koje najnepovoljniju dobnu strukturu prema Popisu stanovništva 2011.? Zašto?</a:t>
            </a:r>
          </a:p>
          <a:p>
            <a:r>
              <a:rPr lang="hr-HR" sz="2200" dirty="0" smtClean="0"/>
              <a:t>Veći gradovi – povoljnija struktura stanovništva</a:t>
            </a:r>
          </a:p>
          <a:p>
            <a:r>
              <a:rPr lang="hr-HR" sz="2200" dirty="0" smtClean="0"/>
              <a:t>Seoske sredine, otoci, Dalmatinska zagora, Gorska Hrvatska - prevladava </a:t>
            </a:r>
            <a:r>
              <a:rPr lang="hr-HR" sz="2200" dirty="0"/>
              <a:t>izrazito staro stanovništvo. </a:t>
            </a:r>
            <a:endParaRPr lang="hr-HR" sz="22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1743" y="761689"/>
            <a:ext cx="581866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29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Kakva su predviđanja?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395536" y="1563637"/>
            <a:ext cx="3456384" cy="3456385"/>
          </a:xfrm>
        </p:spPr>
        <p:txBody>
          <a:bodyPr>
            <a:normAutofit fontScale="70000" lnSpcReduction="20000"/>
          </a:bodyPr>
          <a:lstStyle/>
          <a:p>
            <a:r>
              <a:rPr lang="hr-HR" i="1" dirty="0">
                <a:hlinkClick r:id="rId3"/>
              </a:rPr>
              <a:t>http</a:t>
            </a:r>
            <a:r>
              <a:rPr lang="hr-HR" i="1" dirty="0" smtClean="0">
                <a:hlinkClick r:id="rId3"/>
              </a:rPr>
              <a:t>://www.worldometers.info/world-population/croatia-population</a:t>
            </a:r>
            <a:r>
              <a:rPr lang="hr-HR" i="1" dirty="0" smtClean="0"/>
              <a:t>  </a:t>
            </a:r>
          </a:p>
          <a:p>
            <a:endParaRPr lang="hr-HR" i="1" dirty="0" smtClean="0"/>
          </a:p>
          <a:p>
            <a:r>
              <a:rPr lang="hr-HR" dirty="0" smtClean="0"/>
              <a:t>prema </a:t>
            </a:r>
            <a:r>
              <a:rPr lang="hr-HR" dirty="0"/>
              <a:t>procjenama UN-a broj stanovnika Hrvatske bi već potkraj 2040-ih mogao pasti na 3,5 milijuna stanovnika (koliko je Hrvatska imala 1920-ih)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563637"/>
            <a:ext cx="4821141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690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dirty="0" smtClean="0"/>
              <a:t>Depopulacija i starenje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347614"/>
            <a:ext cx="5112568" cy="3744417"/>
          </a:xfrm>
        </p:spPr>
        <p:txBody>
          <a:bodyPr>
            <a:noAutofit/>
          </a:bodyPr>
          <a:lstStyle/>
          <a:p>
            <a:r>
              <a:rPr lang="hr-HR" sz="2250" dirty="0"/>
              <a:t>najvažniji </a:t>
            </a:r>
            <a:r>
              <a:rPr lang="hr-HR" sz="2250" dirty="0" smtClean="0"/>
              <a:t>demografski </a:t>
            </a:r>
            <a:r>
              <a:rPr lang="hr-HR" sz="2250" dirty="0"/>
              <a:t>problem, i jedan od najvažnijih problema s kojima se Hrvatska </a:t>
            </a:r>
            <a:r>
              <a:rPr lang="hr-HR" sz="2250" dirty="0" smtClean="0"/>
              <a:t>suočava </a:t>
            </a:r>
          </a:p>
          <a:p>
            <a:r>
              <a:rPr lang="hr-HR" sz="2250" i="1" dirty="0" smtClean="0"/>
              <a:t>Što je populacijska politika? </a:t>
            </a:r>
            <a:r>
              <a:rPr lang="hr-HR" sz="2250" i="1" dirty="0"/>
              <a:t>Koje biste vi mjere na državnoj razini poduzeli kako bi se izmijenila nepovoljna dobna struktura u Hrvatskoj? </a:t>
            </a:r>
            <a:endParaRPr lang="hr-HR" sz="2250" dirty="0" smtClean="0"/>
          </a:p>
          <a:p>
            <a:r>
              <a:rPr lang="hr-HR" sz="2250" dirty="0" smtClean="0"/>
              <a:t>Hrvatska </a:t>
            </a:r>
            <a:r>
              <a:rPr lang="hr-HR" sz="2250" dirty="0"/>
              <a:t>mora provoditi populacijsku politiku usmjerenu na pomlađivanje stanovništva.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569" y="763444"/>
            <a:ext cx="3650927" cy="438005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486569" y="771550"/>
            <a:ext cx="1821735" cy="2016224"/>
          </a:xfrm>
          <a:prstGeom prst="rect">
            <a:avLst/>
          </a:prstGeom>
          <a:noFill/>
          <a:ln w="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i="1" dirty="0" smtClean="0">
              <a:solidFill>
                <a:srgbClr val="FF0000"/>
              </a:solidFill>
            </a:endParaRPr>
          </a:p>
          <a:p>
            <a:pPr algn="ctr"/>
            <a:endParaRPr lang="hr-HR" i="1" dirty="0">
              <a:solidFill>
                <a:srgbClr val="FF0000"/>
              </a:solidFill>
            </a:endParaRPr>
          </a:p>
          <a:p>
            <a:pPr algn="ctr"/>
            <a:endParaRPr lang="hr-HR" i="1" dirty="0" smtClean="0">
              <a:solidFill>
                <a:srgbClr val="FF0000"/>
              </a:solidFill>
            </a:endParaRPr>
          </a:p>
          <a:p>
            <a:pPr algn="ctr"/>
            <a:endParaRPr lang="hr-HR" i="1" dirty="0">
              <a:solidFill>
                <a:srgbClr val="FF0000"/>
              </a:solidFill>
            </a:endParaRPr>
          </a:p>
          <a:p>
            <a:pPr algn="ctr"/>
            <a:endParaRPr lang="hr-HR" i="1" dirty="0" smtClean="0">
              <a:solidFill>
                <a:srgbClr val="FF0000"/>
              </a:solidFill>
            </a:endParaRPr>
          </a:p>
          <a:p>
            <a:pPr algn="ctr"/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4572000" y="1779662"/>
            <a:ext cx="1628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i="1" dirty="0">
                <a:solidFill>
                  <a:srgbClr val="FF0000"/>
                </a:solidFill>
              </a:rPr>
              <a:t>Piramidalan oblik</a:t>
            </a:r>
          </a:p>
        </p:txBody>
      </p:sp>
      <p:sp>
        <p:nvSpPr>
          <p:cNvPr id="7" name="Pravokutnik 6"/>
          <p:cNvSpPr/>
          <p:nvPr/>
        </p:nvSpPr>
        <p:spPr>
          <a:xfrm>
            <a:off x="5486569" y="2795880"/>
            <a:ext cx="1821735" cy="2016224"/>
          </a:xfrm>
          <a:prstGeom prst="rect">
            <a:avLst/>
          </a:prstGeom>
          <a:noFill/>
          <a:ln w="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i="1" dirty="0" smtClean="0">
              <a:solidFill>
                <a:srgbClr val="FF0000"/>
              </a:solidFill>
            </a:endParaRPr>
          </a:p>
          <a:p>
            <a:pPr algn="ctr"/>
            <a:endParaRPr lang="hr-HR" i="1" dirty="0">
              <a:solidFill>
                <a:srgbClr val="FF0000"/>
              </a:solidFill>
            </a:endParaRPr>
          </a:p>
          <a:p>
            <a:pPr algn="ctr"/>
            <a:endParaRPr lang="hr-HR" i="1" dirty="0" smtClean="0">
              <a:solidFill>
                <a:srgbClr val="FF0000"/>
              </a:solidFill>
            </a:endParaRPr>
          </a:p>
          <a:p>
            <a:pPr algn="ctr"/>
            <a:endParaRPr lang="hr-HR" i="1" dirty="0">
              <a:solidFill>
                <a:srgbClr val="FF0000"/>
              </a:solidFill>
            </a:endParaRPr>
          </a:p>
          <a:p>
            <a:pPr algn="ctr"/>
            <a:endParaRPr lang="hr-HR" i="1" dirty="0" smtClean="0">
              <a:solidFill>
                <a:srgbClr val="FF0000"/>
              </a:solidFill>
            </a:endParaRPr>
          </a:p>
          <a:p>
            <a:pPr algn="ctr"/>
            <a:endParaRPr lang="hr-HR" i="1" dirty="0">
              <a:solidFill>
                <a:srgbClr val="FF0000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6494133" y="4004549"/>
            <a:ext cx="1628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i="1" dirty="0" smtClean="0">
                <a:solidFill>
                  <a:srgbClr val="FF0000"/>
                </a:solidFill>
              </a:rPr>
              <a:t>Izgubljena</a:t>
            </a:r>
          </a:p>
          <a:p>
            <a:pPr algn="ctr"/>
            <a:r>
              <a:rPr lang="hr-HR" i="1" dirty="0" smtClean="0">
                <a:solidFill>
                  <a:srgbClr val="FF0000"/>
                </a:solidFill>
              </a:rPr>
              <a:t>osnovica</a:t>
            </a:r>
            <a:endParaRPr lang="hr-H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648</Words>
  <Application>Microsoft Office PowerPoint</Application>
  <PresentationFormat>On-screen Show (16:9)</PresentationFormat>
  <Paragraphs>99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Depopulacija stanovništva Hrvatske</vt:lpstr>
      <vt:lpstr>Kretanje stanovništva 2017.</vt:lpstr>
      <vt:lpstr>Ukupno smanjenje stanovništva je sve izraženije.</vt:lpstr>
      <vt:lpstr>Slide 4</vt:lpstr>
      <vt:lpstr>Nepovoljna dobna struktura</vt:lpstr>
      <vt:lpstr>Nepovoljna dobna struktura</vt:lpstr>
      <vt:lpstr>Slide 7</vt:lpstr>
      <vt:lpstr>Kakva su predviđanja?</vt:lpstr>
      <vt:lpstr>Depopulacija i starenje</vt:lpstr>
      <vt:lpstr>Kako će se mijenjati dobno-spolna piramida Hrvatske?</vt:lpstr>
      <vt:lpstr>Slide 11</vt:lpstr>
      <vt:lpstr>Utjecaj na obrazovnu strukturu</vt:lpstr>
      <vt:lpstr>Slide 13</vt:lpstr>
      <vt:lpstr>Utjecaj na gospodarsku strukturu</vt:lpstr>
      <vt:lpstr>Slide 15</vt:lpstr>
      <vt:lpstr>Populacijska politika</vt:lpstr>
      <vt:lpstr>Zašto je potrebno pomoći življenje na nekim udaljenijim i rijetko naseljenim otocima?</vt:lpstr>
      <vt:lpstr>Ponavljanje</vt:lpstr>
      <vt:lpstr>Ponavljanje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sbakar</cp:lastModifiedBy>
  <cp:revision>35</cp:revision>
  <dcterms:created xsi:type="dcterms:W3CDTF">2019-03-27T12:00:31Z</dcterms:created>
  <dcterms:modified xsi:type="dcterms:W3CDTF">2021-03-01T12:41:32Z</dcterms:modified>
</cp:coreProperties>
</file>